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57" r:id="rId4"/>
    <p:sldId id="262" r:id="rId5"/>
    <p:sldId id="260" r:id="rId6"/>
    <p:sldId id="263" r:id="rId7"/>
    <p:sldId id="264" r:id="rId8"/>
    <p:sldId id="267" r:id="rId9"/>
  </p:sldIdLst>
  <p:sldSz cx="12192000" cy="6858000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D74F17-037F-44E1-8AE9-DD4B8214B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E09D1E4E-5512-4B75-9150-43F01479A3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643103D-313F-40BC-8988-372EBA269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1CEE-04BA-48EE-A185-C9A625B3C8CC}" type="datetimeFigureOut">
              <a:rPr lang="de-CH" smtClean="0"/>
              <a:t>27.03.2023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91DEE68-9344-45CE-904F-814C28F385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19CF256-7716-4210-933D-A0E55B15C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EC724-8A14-4EB1-A2C6-EC4E7A72E3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15128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4E3D0C-BFD4-4E65-A469-F6B34CA68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0A4626D-FD54-4834-BF3B-51AA7FEB27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583CB2F-FE38-4614-A650-9507E5E80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1CEE-04BA-48EE-A185-C9A625B3C8CC}" type="datetimeFigureOut">
              <a:rPr lang="de-CH" smtClean="0"/>
              <a:t>27.03.2023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8C7A05C-1A68-4169-93EA-A4C98E655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9FBAB12-1F1C-460A-A3DA-02966479A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EC724-8A14-4EB1-A2C6-EC4E7A72E3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7218696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9A5B03B-1D11-4FCC-8C09-3A13104F51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BBC43E54-7085-48BD-A0DD-18A733D359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A81623E-DDAC-439F-B6C7-AA9D19ACF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1CEE-04BA-48EE-A185-C9A625B3C8CC}" type="datetimeFigureOut">
              <a:rPr lang="de-CH" smtClean="0"/>
              <a:t>27.03.2023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B91AF50-6F9C-4CA5-9AC5-320E76796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A05F91-6A5A-4445-81D9-5D9563E4E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EC724-8A14-4EB1-A2C6-EC4E7A72E3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258796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ACD8FD-5375-4B35-83F5-F7399C39B4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DBB1DAE-FC0C-4023-B3E8-F4A3DDC2A2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C97B2C0-DE36-47E7-9DBE-F926F1E60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1CEE-04BA-48EE-A185-C9A625B3C8CC}" type="datetimeFigureOut">
              <a:rPr lang="de-CH" smtClean="0"/>
              <a:t>27.03.2023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2B45F5-3EB7-4825-85EF-FBFD6E51A6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D9D30DF-E82A-4D87-93F3-840ECB3B4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EC724-8A14-4EB1-A2C6-EC4E7A72E3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44349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A7AE4B-54AC-47C4-9084-8649260D2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B04D258-EEC3-4CB2-806A-DCA2FE652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1C0DEE0-6873-4C1F-B000-5FBF53E4E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1CEE-04BA-48EE-A185-C9A625B3C8CC}" type="datetimeFigureOut">
              <a:rPr lang="de-CH" smtClean="0"/>
              <a:t>27.03.2023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3330BF8-75AB-4140-B705-C10532427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236C4E7-9DB6-4F27-AF97-802432509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EC724-8A14-4EB1-A2C6-EC4E7A72E3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08365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226AB6-9C33-48FD-9BB3-7454348C9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041842D-5914-432E-9BDD-8036C7CD26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86E6990-A8A3-4E75-9B8F-BE79CDA5BF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7E555A2-CEF9-49A9-97EA-0002118F9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1CEE-04BA-48EE-A185-C9A625B3C8CC}" type="datetimeFigureOut">
              <a:rPr lang="de-CH" smtClean="0"/>
              <a:t>27.03.2023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C34C71C-41A9-4393-B659-9213B031B0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420239A-1117-4827-901E-304F272D8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EC724-8A14-4EB1-A2C6-EC4E7A72E3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545697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C359D9-0C93-444D-BFF5-0F9924601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822A7D4-F02C-48AC-8631-0261880FA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BFDC7592-DE76-413B-9214-634B8F911F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F99C9A7-C48C-496C-BCE2-A60BC990F8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7823BC2-8A16-4664-93F8-2CE28DBC4C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1E2D3712-3836-4617-BBEC-EE7E13A2A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1CEE-04BA-48EE-A185-C9A625B3C8CC}" type="datetimeFigureOut">
              <a:rPr lang="de-CH" smtClean="0"/>
              <a:t>27.03.2023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55FF0B86-99CA-41C1-B81A-AFEA0DFAE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417E4BF-4492-43CD-BC25-3D97334C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EC724-8A14-4EB1-A2C6-EC4E7A72E3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4417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C7DA02-B6FC-4877-9760-6DE62EA377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CF00AD9-97CA-4A8F-BF5A-9D6BD941F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1CEE-04BA-48EE-A185-C9A625B3C8CC}" type="datetimeFigureOut">
              <a:rPr lang="de-CH" smtClean="0"/>
              <a:t>27.03.2023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0B25E86-07E3-4839-B00F-7DBE92A4FD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160E3A0-5690-48BD-B0B4-A9B09227E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EC724-8A14-4EB1-A2C6-EC4E7A72E3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77431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E70271DD-E089-4618-A37B-28E3BB1342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1CEE-04BA-48EE-A185-C9A625B3C8CC}" type="datetimeFigureOut">
              <a:rPr lang="de-CH" smtClean="0"/>
              <a:t>27.03.2023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4381D22E-04C1-4884-962F-2DBD39BB0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4CC6F33-7D5B-43BD-80AD-335A3AEB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EC724-8A14-4EB1-A2C6-EC4E7A72E3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73541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17A7DB-6E99-4781-ABF4-6692F6173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804BBA-7423-42AE-8E79-304BB79058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AC5C1D2-0437-4FAF-98A6-6A8DCECA65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AB9B00A-1A77-42AF-8D9B-4ECACDE10F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1CEE-04BA-48EE-A185-C9A625B3C8CC}" type="datetimeFigureOut">
              <a:rPr lang="de-CH" smtClean="0"/>
              <a:t>27.03.2023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5B9A43B-8D9B-430A-8256-80CAB3059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AE933A3-AF6C-40B8-96BC-DF3E79E59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EC724-8A14-4EB1-A2C6-EC4E7A72E3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85775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4822DE1-FDEA-4362-96A2-1D405542BD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FF45438-BCD9-4363-A8F0-A92E3FAC66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1221785-2EF8-4CCB-9181-0A63AC702D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6DDFECA-AFBA-452D-96DE-159FDB6F0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1CEE-04BA-48EE-A185-C9A625B3C8CC}" type="datetimeFigureOut">
              <a:rPr lang="de-CH" smtClean="0"/>
              <a:t>27.03.2023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6286578-523C-431D-8142-DA891887D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02B2392-DF7A-41AA-AA90-148F564CC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EC724-8A14-4EB1-A2C6-EC4E7A72E3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11666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117302CB-69F6-4499-BC1C-456A94803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753DB2B-DF09-4D64-8B1D-8D6641865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79DB9DB-B0FC-427A-8A43-4C2A89AA2F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F1CEE-04BA-48EE-A185-C9A625B3C8CC}" type="datetimeFigureOut">
              <a:rPr lang="de-CH" smtClean="0"/>
              <a:t>27.03.2023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B284AD-38DC-48D0-9554-8A01E32805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1620A41-3AA9-45B8-9F7F-5C07F3871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EC724-8A14-4EB1-A2C6-EC4E7A72E31E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68701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C7EE36-718B-479F-A1DB-70AAD8671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2174" y="828675"/>
            <a:ext cx="9191625" cy="1295400"/>
          </a:xfrm>
        </p:spPr>
        <p:txBody>
          <a:bodyPr>
            <a:normAutofit fontScale="90000"/>
          </a:bodyPr>
          <a:lstStyle/>
          <a:p>
            <a:r>
              <a:rPr lang="de-CH" sz="4800" dirty="0"/>
              <a:t>Infoveranstaltung Wärmeverbund Krone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48032BFA-80FF-47E0-9875-51638BED5F48}"/>
              </a:ext>
            </a:extLst>
          </p:cNvPr>
          <p:cNvGraphicFramePr>
            <a:graphicFrameLocks/>
          </p:cNvGraphicFramePr>
          <p:nvPr/>
        </p:nvGraphicFramePr>
        <p:xfrm>
          <a:off x="575310" y="704057"/>
          <a:ext cx="1436370" cy="1571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001940" imgH="3729009" progId="">
                  <p:embed/>
                </p:oleObj>
              </mc:Choice>
              <mc:Fallback>
                <p:oleObj r:id="rId2" imgW="3001940" imgH="3729009" progId="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48032BFA-80FF-47E0-9875-51638BED5F48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310" y="704057"/>
                        <a:ext cx="1436370" cy="15717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AC1CC922-23AF-8640-C467-76205A7B3C2E}"/>
              </a:ext>
            </a:extLst>
          </p:cNvPr>
          <p:cNvSpPr txBox="1"/>
          <p:nvPr/>
        </p:nvSpPr>
        <p:spPr>
          <a:xfrm>
            <a:off x="3690445" y="3244334"/>
            <a:ext cx="508671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CH" sz="4400" b="1" dirty="0"/>
              <a:t>Herzlich willkommen</a:t>
            </a:r>
          </a:p>
        </p:txBody>
      </p:sp>
    </p:spTree>
    <p:extLst>
      <p:ext uri="{BB962C8B-B14F-4D97-AF65-F5344CB8AC3E}">
        <p14:creationId xmlns:p14="http://schemas.microsoft.com/office/powerpoint/2010/main" val="232420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C7EE36-718B-479F-A1DB-70AAD8671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2174" y="828675"/>
            <a:ext cx="9191625" cy="1295400"/>
          </a:xfrm>
        </p:spPr>
        <p:txBody>
          <a:bodyPr>
            <a:normAutofit fontScale="90000"/>
          </a:bodyPr>
          <a:lstStyle/>
          <a:p>
            <a:pPr algn="ctr"/>
            <a:r>
              <a:rPr lang="de-CH" sz="4800" dirty="0"/>
              <a:t>Infoveranstaltung Wärmeverbund Krone</a:t>
            </a:r>
            <a:br>
              <a:rPr lang="de-CH" sz="4800" dirty="0"/>
            </a:br>
            <a:r>
              <a:rPr lang="de-CH" sz="4800" dirty="0"/>
              <a:t>Ablauf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48032BFA-80FF-47E0-9875-51638BED5F48}"/>
              </a:ext>
            </a:extLst>
          </p:cNvPr>
          <p:cNvGraphicFramePr>
            <a:graphicFrameLocks/>
          </p:cNvGraphicFramePr>
          <p:nvPr/>
        </p:nvGraphicFramePr>
        <p:xfrm>
          <a:off x="575310" y="704057"/>
          <a:ext cx="1436370" cy="1571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001940" imgH="3729009" progId="">
                  <p:embed/>
                </p:oleObj>
              </mc:Choice>
              <mc:Fallback>
                <p:oleObj r:id="rId2" imgW="3001940" imgH="3729009" progId="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48032BFA-80FF-47E0-9875-51638BED5F48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310" y="704057"/>
                        <a:ext cx="1436370" cy="15717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AC1CC922-23AF-8640-C467-76205A7B3C2E}"/>
              </a:ext>
            </a:extLst>
          </p:cNvPr>
          <p:cNvSpPr txBox="1"/>
          <p:nvPr/>
        </p:nvSpPr>
        <p:spPr>
          <a:xfrm>
            <a:off x="2261870" y="2505807"/>
            <a:ext cx="978789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rabicPeriod"/>
            </a:pPr>
            <a:r>
              <a:rPr lang="de-CH" sz="3200" b="1" dirty="0"/>
              <a:t>Begrüssung, Einleitung</a:t>
            </a:r>
          </a:p>
          <a:p>
            <a:pPr marL="742950" indent="-742950">
              <a:buAutoNum type="arabicPeriod"/>
            </a:pPr>
            <a:r>
              <a:rPr lang="de-CH" sz="3200" b="1" dirty="0"/>
              <a:t>Aktuelle Gesetzgebung</a:t>
            </a:r>
          </a:p>
          <a:p>
            <a:pPr marL="742950" indent="-742950">
              <a:buAutoNum type="arabicPeriod"/>
            </a:pPr>
            <a:r>
              <a:rPr lang="de-CH" sz="3200" b="1" dirty="0"/>
              <a:t>Resultate Umfrage, wie funktioniert </a:t>
            </a:r>
            <a:br>
              <a:rPr lang="de-CH" sz="3200" b="1" dirty="0"/>
            </a:br>
            <a:r>
              <a:rPr lang="de-CH" sz="3200" b="1" dirty="0"/>
              <a:t>ein Wärmeverbund, Varianten, Kosten</a:t>
            </a:r>
          </a:p>
          <a:p>
            <a:pPr marL="742950" indent="-742950">
              <a:buAutoNum type="arabicPeriod"/>
            </a:pPr>
            <a:r>
              <a:rPr lang="de-CH" sz="3200" b="1" dirty="0"/>
              <a:t>Möglicher Zeitplan, nächste Schritte</a:t>
            </a:r>
          </a:p>
          <a:p>
            <a:pPr marL="742950" indent="-742950">
              <a:buAutoNum type="arabicPeriod"/>
            </a:pPr>
            <a:r>
              <a:rPr lang="de-CH" sz="3200" b="1" dirty="0"/>
              <a:t>Diskussion</a:t>
            </a:r>
          </a:p>
          <a:p>
            <a:pPr marL="742950" indent="-742950">
              <a:buAutoNum type="arabicPeriod"/>
            </a:pPr>
            <a:endParaRPr lang="de-CH" sz="3200" b="1" dirty="0"/>
          </a:p>
          <a:p>
            <a:r>
              <a:rPr lang="de-CH" sz="3200" b="1" dirty="0"/>
              <a:t>Anschliessendes gemütliches Beisammensein</a:t>
            </a:r>
          </a:p>
        </p:txBody>
      </p:sp>
    </p:spTree>
    <p:extLst>
      <p:ext uri="{BB962C8B-B14F-4D97-AF65-F5344CB8AC3E}">
        <p14:creationId xmlns:p14="http://schemas.microsoft.com/office/powerpoint/2010/main" val="3589531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C7EE36-718B-479F-A1DB-70AAD8671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2174" y="828675"/>
            <a:ext cx="9191625" cy="1295400"/>
          </a:xfrm>
        </p:spPr>
        <p:txBody>
          <a:bodyPr>
            <a:normAutofit fontScale="90000"/>
          </a:bodyPr>
          <a:lstStyle/>
          <a:p>
            <a:r>
              <a:rPr lang="de-CH" sz="4800" dirty="0"/>
              <a:t>Holzproduktion der Burgergemeinde Bätterkinden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48032BFA-80FF-47E0-9875-51638BED5F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8055561"/>
              </p:ext>
            </p:extLst>
          </p:nvPr>
        </p:nvGraphicFramePr>
        <p:xfrm>
          <a:off x="575310" y="704057"/>
          <a:ext cx="1436370" cy="1571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001940" imgH="3729009" progId="">
                  <p:embed/>
                </p:oleObj>
              </mc:Choice>
              <mc:Fallback>
                <p:oleObj r:id="rId2" imgW="3001940" imgH="3729009" progId="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48032BFA-80FF-47E0-9875-51638BED5F48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310" y="704057"/>
                        <a:ext cx="1436370" cy="15717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feld 2">
            <a:extLst>
              <a:ext uri="{FF2B5EF4-FFF2-40B4-BE49-F238E27FC236}">
                <a16:creationId xmlns:a16="http://schemas.microsoft.com/office/drawing/2014/main" id="{AC1CC922-23AF-8640-C467-76205A7B3C2E}"/>
              </a:ext>
            </a:extLst>
          </p:cNvPr>
          <p:cNvSpPr txBox="1"/>
          <p:nvPr/>
        </p:nvSpPr>
        <p:spPr>
          <a:xfrm>
            <a:off x="1068225" y="3429000"/>
            <a:ext cx="3308919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CH" sz="2800" dirty="0"/>
              <a:t>60 ha Wald</a:t>
            </a:r>
          </a:p>
          <a:p>
            <a:pPr marL="285750" indent="-285750">
              <a:buFontTx/>
              <a:buChar char="-"/>
            </a:pPr>
            <a:endParaRPr lang="de-CH" sz="2800" dirty="0"/>
          </a:p>
          <a:p>
            <a:pPr marL="285750" indent="-285750">
              <a:buFontTx/>
              <a:buChar char="-"/>
            </a:pPr>
            <a:r>
              <a:rPr lang="de-CH" sz="2800" dirty="0"/>
              <a:t>ca. 500m3 Hiebsatz</a:t>
            </a:r>
          </a:p>
          <a:p>
            <a:pPr marL="285750" indent="-285750">
              <a:buFontTx/>
              <a:buChar char="-"/>
            </a:pPr>
            <a:endParaRPr lang="de-CH" dirty="0"/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8CDE1314-41E2-09F1-4A39-083577B224C1}"/>
              </a:ext>
            </a:extLst>
          </p:cNvPr>
          <p:cNvGrpSpPr/>
          <p:nvPr/>
        </p:nvGrpSpPr>
        <p:grpSpPr>
          <a:xfrm>
            <a:off x="6757986" y="1489949"/>
            <a:ext cx="4227794" cy="5407768"/>
            <a:chOff x="6757986" y="1476375"/>
            <a:chExt cx="4227794" cy="5407768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40BAB881-2698-FC04-84D1-8F825D3A75E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57986" y="1489949"/>
              <a:ext cx="4227794" cy="5371032"/>
            </a:xfrm>
            <a:prstGeom prst="rect">
              <a:avLst/>
            </a:prstGeom>
          </p:spPr>
        </p:pic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1FF0F148-B2B5-C7FE-E4E8-67EF81532643}"/>
                </a:ext>
              </a:extLst>
            </p:cNvPr>
            <p:cNvSpPr/>
            <p:nvPr/>
          </p:nvSpPr>
          <p:spPr>
            <a:xfrm>
              <a:off x="7164780" y="5815918"/>
              <a:ext cx="962738" cy="1068225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7274A84C-CCA4-2BB7-2393-504790015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985949" y="1476375"/>
              <a:ext cx="999831" cy="110956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914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C7EE36-718B-479F-A1DB-70AAD8671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2174" y="828675"/>
            <a:ext cx="9191625" cy="1295400"/>
          </a:xfrm>
        </p:spPr>
        <p:txBody>
          <a:bodyPr>
            <a:normAutofit fontScale="90000"/>
          </a:bodyPr>
          <a:lstStyle/>
          <a:p>
            <a:r>
              <a:rPr lang="de-CH" sz="4800" dirty="0"/>
              <a:t>Holzproduktion der Burgergemeinde Bätterkinden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48032BFA-80FF-47E0-9875-51638BED5F48}"/>
              </a:ext>
            </a:extLst>
          </p:cNvPr>
          <p:cNvGraphicFramePr>
            <a:graphicFrameLocks/>
          </p:cNvGraphicFramePr>
          <p:nvPr/>
        </p:nvGraphicFramePr>
        <p:xfrm>
          <a:off x="575310" y="704057"/>
          <a:ext cx="1436370" cy="1571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001940" imgH="3729009" progId="">
                  <p:embed/>
                </p:oleObj>
              </mc:Choice>
              <mc:Fallback>
                <p:oleObj r:id="rId2" imgW="3001940" imgH="3729009" progId="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48032BFA-80FF-47E0-9875-51638BED5F48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310" y="704057"/>
                        <a:ext cx="1436370" cy="15717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fik 4">
            <a:extLst>
              <a:ext uri="{FF2B5EF4-FFF2-40B4-BE49-F238E27FC236}">
                <a16:creationId xmlns:a16="http://schemas.microsoft.com/office/drawing/2014/main" id="{25BF634B-7615-4774-4FBB-305C9E13F5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2293" y="2486827"/>
            <a:ext cx="7735326" cy="3760228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97137F4C-1528-4A7A-0F14-AB72FC6478BE}"/>
              </a:ext>
            </a:extLst>
          </p:cNvPr>
          <p:cNvSpPr txBox="1"/>
          <p:nvPr/>
        </p:nvSpPr>
        <p:spPr>
          <a:xfrm>
            <a:off x="803305" y="3597779"/>
            <a:ext cx="27517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800" dirty="0"/>
              <a:t>400 – 500m3 </a:t>
            </a:r>
          </a:p>
          <a:p>
            <a:r>
              <a:rPr lang="de-CH" sz="2800" dirty="0" err="1"/>
              <a:t>Hackholz</a:t>
            </a:r>
            <a:r>
              <a:rPr lang="de-CH" sz="2800" dirty="0"/>
              <a:t> pro Jahr</a:t>
            </a:r>
          </a:p>
        </p:txBody>
      </p:sp>
    </p:spTree>
    <p:extLst>
      <p:ext uri="{BB962C8B-B14F-4D97-AF65-F5344CB8AC3E}">
        <p14:creationId xmlns:p14="http://schemas.microsoft.com/office/powerpoint/2010/main" val="1688070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C7EE36-718B-479F-A1DB-70AAD8671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2174" y="828675"/>
            <a:ext cx="9191625" cy="1295400"/>
          </a:xfrm>
        </p:spPr>
        <p:txBody>
          <a:bodyPr>
            <a:noAutofit/>
          </a:bodyPr>
          <a:lstStyle/>
          <a:p>
            <a:r>
              <a:rPr lang="de-CH" sz="4800" dirty="0"/>
              <a:t>Wärmebedarf Burgergemeinde Bätterkinden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48032BFA-80FF-47E0-9875-51638BED5F48}"/>
              </a:ext>
            </a:extLst>
          </p:cNvPr>
          <p:cNvGraphicFramePr>
            <a:graphicFrameLocks/>
          </p:cNvGraphicFramePr>
          <p:nvPr/>
        </p:nvGraphicFramePr>
        <p:xfrm>
          <a:off x="575310" y="704057"/>
          <a:ext cx="1436370" cy="1571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001940" imgH="3729009" progId="">
                  <p:embed/>
                </p:oleObj>
              </mc:Choice>
              <mc:Fallback>
                <p:oleObj r:id="rId2" imgW="3001940" imgH="3729009" progId="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48032BFA-80FF-47E0-9875-51638BED5F48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310" y="704057"/>
                        <a:ext cx="1436370" cy="15717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7DEC4DD9-8ED9-594A-4960-316ED05F6D16}"/>
              </a:ext>
            </a:extLst>
          </p:cNvPr>
          <p:cNvGrpSpPr/>
          <p:nvPr/>
        </p:nvGrpSpPr>
        <p:grpSpPr>
          <a:xfrm>
            <a:off x="6757986" y="2275841"/>
            <a:ext cx="4515919" cy="3963272"/>
            <a:chOff x="6303057" y="2480345"/>
            <a:chExt cx="4515919" cy="3963272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E32E8B2C-881F-90B4-FFC4-AB10FA9A22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303057" y="2480345"/>
              <a:ext cx="4515919" cy="3963272"/>
            </a:xfrm>
            <a:prstGeom prst="rect">
              <a:avLst/>
            </a:prstGeom>
          </p:spPr>
        </p:pic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A81C75DB-A348-1AE1-5478-FBEF89B6560D}"/>
                </a:ext>
              </a:extLst>
            </p:cNvPr>
            <p:cNvGrpSpPr/>
            <p:nvPr/>
          </p:nvGrpSpPr>
          <p:grpSpPr>
            <a:xfrm>
              <a:off x="7824966" y="4110527"/>
              <a:ext cx="934473" cy="1005087"/>
              <a:chOff x="7824966" y="4110527"/>
              <a:chExt cx="934473" cy="1005087"/>
            </a:xfrm>
          </p:grpSpPr>
          <p:sp>
            <p:nvSpPr>
              <p:cNvPr id="8" name="Ellipse 7">
                <a:extLst>
                  <a:ext uri="{FF2B5EF4-FFF2-40B4-BE49-F238E27FC236}">
                    <a16:creationId xmlns:a16="http://schemas.microsoft.com/office/drawing/2014/main" id="{81264B44-0FE2-32CF-3062-D1456C1BDDDF}"/>
                  </a:ext>
                </a:extLst>
              </p:cNvPr>
              <p:cNvSpPr/>
              <p:nvPr/>
            </p:nvSpPr>
            <p:spPr>
              <a:xfrm>
                <a:off x="8374879" y="4110527"/>
                <a:ext cx="384560" cy="529839"/>
              </a:xfrm>
              <a:prstGeom prst="ellipse">
                <a:avLst/>
              </a:prstGeom>
              <a:noFill/>
              <a:ln w="571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CH">
                  <a:solidFill>
                    <a:srgbClr val="FF0000"/>
                  </a:solidFill>
                </a:endParaRPr>
              </a:p>
            </p:txBody>
          </p:sp>
          <p:pic>
            <p:nvPicPr>
              <p:cNvPr id="9" name="Grafik 8">
                <a:extLst>
                  <a:ext uri="{FF2B5EF4-FFF2-40B4-BE49-F238E27FC236}">
                    <a16:creationId xmlns:a16="http://schemas.microsoft.com/office/drawing/2014/main" id="{92853F19-09C7-984E-AB86-73B3D0A60A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824966" y="4530347"/>
                <a:ext cx="438950" cy="585267"/>
              </a:xfrm>
              <a:prstGeom prst="rect">
                <a:avLst/>
              </a:prstGeom>
            </p:spPr>
          </p:pic>
        </p:grpSp>
      </p:grpSp>
      <p:sp>
        <p:nvSpPr>
          <p:cNvPr id="10" name="Textfeld 9">
            <a:extLst>
              <a:ext uri="{FF2B5EF4-FFF2-40B4-BE49-F238E27FC236}">
                <a16:creationId xmlns:a16="http://schemas.microsoft.com/office/drawing/2014/main" id="{9FAD9C92-5315-A490-EDB6-043B854886FE}"/>
              </a:ext>
            </a:extLst>
          </p:cNvPr>
          <p:cNvSpPr txBox="1"/>
          <p:nvPr/>
        </p:nvSpPr>
        <p:spPr>
          <a:xfrm>
            <a:off x="575310" y="2933944"/>
            <a:ext cx="538025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de-CH" sz="2400" dirty="0"/>
              <a:t>Ältere Gasheizungen Kastanienweg 7+9</a:t>
            </a:r>
          </a:p>
          <a:p>
            <a:endParaRPr lang="de-CH" sz="2400" dirty="0"/>
          </a:p>
          <a:p>
            <a:pPr marL="285750" indent="-285750">
              <a:buFontTx/>
              <a:buChar char="-"/>
            </a:pPr>
            <a:r>
              <a:rPr lang="de-CH" sz="2400" dirty="0"/>
              <a:t>Ältere Ölheizung in der Krone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D154F2E-27C8-C3D1-190D-2C8E4FDB9829}"/>
              </a:ext>
            </a:extLst>
          </p:cNvPr>
          <p:cNvSpPr txBox="1"/>
          <p:nvPr/>
        </p:nvSpPr>
        <p:spPr>
          <a:xfrm>
            <a:off x="233703" y="4944142"/>
            <a:ext cx="60693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dirty="0">
                <a:solidFill>
                  <a:srgbClr val="00B050"/>
                </a:solidFill>
              </a:rPr>
              <a:t>Weiterer Wärmebedarf in Bätterkinden?</a:t>
            </a:r>
          </a:p>
        </p:txBody>
      </p:sp>
    </p:spTree>
    <p:extLst>
      <p:ext uri="{BB962C8B-B14F-4D97-AF65-F5344CB8AC3E}">
        <p14:creationId xmlns:p14="http://schemas.microsoft.com/office/powerpoint/2010/main" val="926537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C7EE36-718B-479F-A1DB-70AAD8671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2174" y="828675"/>
            <a:ext cx="9191625" cy="1295400"/>
          </a:xfrm>
        </p:spPr>
        <p:txBody>
          <a:bodyPr>
            <a:noAutofit/>
          </a:bodyPr>
          <a:lstStyle/>
          <a:p>
            <a:r>
              <a:rPr lang="de-CH" sz="4800" dirty="0">
                <a:cs typeface="Calibri Light"/>
              </a:rPr>
              <a:t>Möglicher Zeitplan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48032BFA-80FF-47E0-9875-51638BED5F48}"/>
              </a:ext>
            </a:extLst>
          </p:cNvPr>
          <p:cNvGraphicFramePr>
            <a:graphicFrameLocks/>
          </p:cNvGraphicFramePr>
          <p:nvPr/>
        </p:nvGraphicFramePr>
        <p:xfrm>
          <a:off x="575310" y="704057"/>
          <a:ext cx="1436370" cy="1571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001940" imgH="3729009" progId="">
                  <p:embed/>
                </p:oleObj>
              </mc:Choice>
              <mc:Fallback>
                <p:oleObj r:id="rId2" imgW="3001940" imgH="3729009" progId="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48032BFA-80FF-47E0-9875-51638BED5F48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310" y="704057"/>
                        <a:ext cx="1436370" cy="15717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2" name="Table 682">
            <a:extLst>
              <a:ext uri="{FF2B5EF4-FFF2-40B4-BE49-F238E27FC236}">
                <a16:creationId xmlns:a16="http://schemas.microsoft.com/office/drawing/2014/main" id="{050DE96E-549D-A0F7-73EB-88C88C679B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009500"/>
              </p:ext>
            </p:extLst>
          </p:nvPr>
        </p:nvGraphicFramePr>
        <p:xfrm>
          <a:off x="2188307" y="2911230"/>
          <a:ext cx="8168637" cy="29088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2769">
                  <a:extLst>
                    <a:ext uri="{9D8B030D-6E8A-4147-A177-3AD203B41FA5}">
                      <a16:colId xmlns:a16="http://schemas.microsoft.com/office/drawing/2014/main" val="3734707520"/>
                    </a:ext>
                  </a:extLst>
                </a:gridCol>
                <a:gridCol w="5745868">
                  <a:extLst>
                    <a:ext uri="{9D8B030D-6E8A-4147-A177-3AD203B41FA5}">
                      <a16:colId xmlns:a16="http://schemas.microsoft.com/office/drawing/2014/main" val="232071595"/>
                    </a:ext>
                  </a:extLst>
                </a:gridCol>
              </a:tblGrid>
              <a:tr h="1152769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Sommer 2023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000" b="1" dirty="0" err="1">
                          <a:solidFill>
                            <a:schemeClr val="tx1"/>
                          </a:solidFill>
                        </a:rPr>
                        <a:t>Detailplanung</a:t>
                      </a: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000" b="1" err="1">
                          <a:solidFill>
                            <a:schemeClr val="tx1"/>
                          </a:solidFill>
                        </a:rPr>
                        <a:t>Baubewilligungsverfahren</a:t>
                      </a:r>
                      <a:endParaRPr lang="en-US" sz="2000" b="1">
                        <a:solidFill>
                          <a:schemeClr val="tx1"/>
                        </a:solidFill>
                      </a:endParaRPr>
                    </a:p>
                    <a:p>
                      <a:pPr marL="285750" lvl="0" indent="-285750">
                        <a:buFont typeface="Arial"/>
                        <a:buChar char="•"/>
                      </a:pPr>
                      <a:r>
                        <a:rPr lang="en-US" sz="2000" b="1" i="0" u="none" strike="noStrike" noProof="0" err="1">
                          <a:solidFill>
                            <a:schemeClr val="tx1"/>
                          </a:solidFill>
                          <a:latin typeface="Calibri"/>
                        </a:rPr>
                        <a:t>Verträge</a:t>
                      </a:r>
                      <a:r>
                        <a:rPr lang="en-US" sz="2000" b="1" i="0" u="none" strike="noStrike" noProof="0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1" i="0" u="none" strike="noStrike" noProof="0" err="1">
                          <a:solidFill>
                            <a:schemeClr val="tx1"/>
                          </a:solidFill>
                          <a:latin typeface="Calibri"/>
                        </a:rPr>
                        <a:t>mit</a:t>
                      </a:r>
                      <a:r>
                        <a:rPr lang="en-US" sz="2000" b="1" i="0" u="none" strike="noStrike" noProof="0" dirty="0">
                          <a:solidFill>
                            <a:schemeClr val="tx1"/>
                          </a:solidFill>
                          <a:latin typeface="Calibri"/>
                        </a:rPr>
                        <a:t> </a:t>
                      </a:r>
                      <a:r>
                        <a:rPr lang="en-US" sz="2000" b="1" i="0" u="none" strike="noStrike" noProof="0" err="1">
                          <a:solidFill>
                            <a:schemeClr val="tx1"/>
                          </a:solidFill>
                          <a:latin typeface="Calibri"/>
                        </a:rPr>
                        <a:t>Wärmebezügern</a:t>
                      </a:r>
                      <a:endParaRPr lang="en-US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6264195"/>
                  </a:ext>
                </a:extLst>
              </a:tr>
              <a:tr h="478692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Herbst / Winter 2023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000" b="1" err="1">
                          <a:solidFill>
                            <a:schemeClr val="tx1"/>
                          </a:solidFill>
                        </a:rPr>
                        <a:t>Baubewilligung</a:t>
                      </a:r>
                      <a:endParaRPr lang="en-US" sz="2000" b="1" dirty="0" err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5692992"/>
                  </a:ext>
                </a:extLst>
              </a:tr>
              <a:tr h="517769">
                <a:tc>
                  <a:txBody>
                    <a:bodyPr/>
                    <a:lstStyle/>
                    <a:p>
                      <a:r>
                        <a:rPr lang="en-US" sz="2000" b="1" dirty="0" err="1">
                          <a:solidFill>
                            <a:schemeClr val="tx1"/>
                          </a:solidFill>
                        </a:rPr>
                        <a:t>Frühling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 / Sommer 2024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000" b="1" err="1">
                          <a:solidFill>
                            <a:schemeClr val="tx1"/>
                          </a:solidFill>
                        </a:rPr>
                        <a:t>Baubeginn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000" b="1" err="1">
                          <a:solidFill>
                            <a:schemeClr val="tx1"/>
                          </a:solidFill>
                        </a:rPr>
                        <a:t>Heizzentrale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 und </a:t>
                      </a:r>
                      <a:r>
                        <a:rPr lang="en-US" sz="2000" b="1" err="1">
                          <a:solidFill>
                            <a:schemeClr val="tx1"/>
                          </a:solidFill>
                        </a:rPr>
                        <a:t>Fernwärmeleitungen</a:t>
                      </a:r>
                      <a:endParaRPr lang="en-US" sz="20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1365422"/>
                  </a:ext>
                </a:extLst>
              </a:tr>
              <a:tr h="576384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Winter 2024 / 2025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/>
                        <a:buChar char="•"/>
                      </a:pPr>
                      <a:r>
                        <a:rPr lang="en-US" sz="2000" b="1" err="1">
                          <a:solidFill>
                            <a:schemeClr val="tx1"/>
                          </a:solidFill>
                        </a:rPr>
                        <a:t>Inbetriebnahme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 der </a:t>
                      </a:r>
                      <a:r>
                        <a:rPr lang="en-US" sz="2000" b="1" err="1">
                          <a:solidFill>
                            <a:schemeClr val="tx1"/>
                          </a:solidFill>
                        </a:rPr>
                        <a:t>Heizzentrale</a:t>
                      </a:r>
                      <a:r>
                        <a:rPr lang="en-US" sz="2000" b="1" dirty="0">
                          <a:solidFill>
                            <a:schemeClr val="tx1"/>
                          </a:solidFill>
                        </a:rPr>
                        <a:t> und </a:t>
                      </a:r>
                      <a:r>
                        <a:rPr lang="en-US" sz="2000" b="1" err="1">
                          <a:solidFill>
                            <a:schemeClr val="tx1"/>
                          </a:solidFill>
                        </a:rPr>
                        <a:t>Fernwärme</a:t>
                      </a:r>
                      <a:endParaRPr lang="en-US" sz="2000" b="1" dirty="0" err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37884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2508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C7EE36-718B-479F-A1DB-70AAD8671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2174" y="828675"/>
            <a:ext cx="9191625" cy="1295400"/>
          </a:xfrm>
        </p:spPr>
        <p:txBody>
          <a:bodyPr>
            <a:noAutofit/>
          </a:bodyPr>
          <a:lstStyle/>
          <a:p>
            <a:r>
              <a:rPr lang="de-CH" sz="4800" dirty="0">
                <a:cs typeface="Calibri Light"/>
              </a:rPr>
              <a:t>Nächste Schritte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48032BFA-80FF-47E0-9875-51638BED5F48}"/>
              </a:ext>
            </a:extLst>
          </p:cNvPr>
          <p:cNvGraphicFramePr>
            <a:graphicFrameLocks/>
          </p:cNvGraphicFramePr>
          <p:nvPr/>
        </p:nvGraphicFramePr>
        <p:xfrm>
          <a:off x="575310" y="704057"/>
          <a:ext cx="1436370" cy="1571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001940" imgH="3729009" progId="">
                  <p:embed/>
                </p:oleObj>
              </mc:Choice>
              <mc:Fallback>
                <p:oleObj r:id="rId2" imgW="3001940" imgH="3729009" progId="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48032BFA-80FF-47E0-9875-51638BED5F48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310" y="704057"/>
                        <a:ext cx="1436370" cy="15717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BE98DD1-900F-8B50-2787-9D598110E211}"/>
              </a:ext>
            </a:extLst>
          </p:cNvPr>
          <p:cNvSpPr txBox="1"/>
          <p:nvPr/>
        </p:nvSpPr>
        <p:spPr>
          <a:xfrm>
            <a:off x="2012461" y="2823307"/>
            <a:ext cx="5615352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b="1" dirty="0" err="1">
                <a:cs typeface="Calibri" panose="020F0502020204030204"/>
              </a:rPr>
              <a:t>Vorabklärungen</a:t>
            </a:r>
            <a:r>
              <a:rPr lang="en-US" sz="2800" b="1" dirty="0">
                <a:cs typeface="Calibri" panose="020F0502020204030204"/>
              </a:rPr>
              <a:t> </a:t>
            </a:r>
            <a:r>
              <a:rPr lang="en-US" sz="2800" b="1" dirty="0" err="1">
                <a:cs typeface="Calibri" panose="020F0502020204030204"/>
              </a:rPr>
              <a:t>Denkmalpflege</a:t>
            </a:r>
            <a:endParaRPr lang="en-US" sz="2800" b="1" dirty="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en-US" sz="2800" b="1" dirty="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 sz="2800" b="1" err="1">
                <a:cs typeface="Calibri" panose="020F0502020204030204"/>
              </a:rPr>
              <a:t>Baubewilligungsverfahren</a:t>
            </a:r>
            <a:endParaRPr lang="en-US" sz="2800" b="1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endParaRPr lang="en-US" sz="2800" b="1" dirty="0">
              <a:cs typeface="Calibri" panose="020F0502020204030204"/>
            </a:endParaRPr>
          </a:p>
          <a:p>
            <a:pPr marL="285750" indent="-285750">
              <a:buFont typeface="Arial"/>
              <a:buChar char="•"/>
            </a:pPr>
            <a:r>
              <a:rPr lang="en-US" sz="2800" b="1" err="1">
                <a:cs typeface="Calibri" panose="020F0502020204030204"/>
              </a:rPr>
              <a:t>Versenden</a:t>
            </a:r>
            <a:r>
              <a:rPr lang="en-US" sz="2800" b="1" dirty="0">
                <a:cs typeface="Calibri" panose="020F0502020204030204"/>
              </a:rPr>
              <a:t> von </a:t>
            </a:r>
            <a:r>
              <a:rPr lang="en-US" sz="2800" b="1" err="1">
                <a:cs typeface="Calibri" panose="020F0502020204030204"/>
              </a:rPr>
              <a:t>Vorverträgen</a:t>
            </a:r>
            <a:r>
              <a:rPr lang="en-US" sz="2800" b="1" dirty="0">
                <a:cs typeface="Calibri" panose="020F0502020204030204"/>
              </a:rPr>
              <a:t> an </a:t>
            </a:r>
            <a:r>
              <a:rPr lang="en-US" sz="2800" b="1" err="1">
                <a:cs typeface="Calibri" panose="020F0502020204030204"/>
              </a:rPr>
              <a:t>interessierte</a:t>
            </a:r>
            <a:r>
              <a:rPr lang="en-US" sz="2800" b="1" dirty="0">
                <a:cs typeface="Calibri" panose="020F0502020204030204"/>
              </a:rPr>
              <a:t> </a:t>
            </a:r>
            <a:r>
              <a:rPr lang="en-US" sz="2800" b="1" err="1">
                <a:cs typeface="Calibri" panose="020F0502020204030204"/>
              </a:rPr>
              <a:t>Wärmebezüger</a:t>
            </a:r>
            <a:endParaRPr lang="en-US" sz="2800" b="1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860341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EC7EE36-718B-479F-A1DB-70AAD8671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2174" y="828675"/>
            <a:ext cx="9191625" cy="1295400"/>
          </a:xfrm>
        </p:spPr>
        <p:txBody>
          <a:bodyPr>
            <a:noAutofit/>
          </a:bodyPr>
          <a:lstStyle/>
          <a:p>
            <a:r>
              <a:rPr lang="de-CH" sz="4800" dirty="0">
                <a:cs typeface="Calibri Light"/>
              </a:rPr>
              <a:t>Kontakt</a:t>
            </a:r>
          </a:p>
        </p:txBody>
      </p:sp>
      <p:graphicFrame>
        <p:nvGraphicFramePr>
          <p:cNvPr id="4" name="Objekt 3">
            <a:extLst>
              <a:ext uri="{FF2B5EF4-FFF2-40B4-BE49-F238E27FC236}">
                <a16:creationId xmlns:a16="http://schemas.microsoft.com/office/drawing/2014/main" id="{48032BFA-80FF-47E0-9875-51638BED5F48}"/>
              </a:ext>
            </a:extLst>
          </p:cNvPr>
          <p:cNvGraphicFramePr>
            <a:graphicFrameLocks/>
          </p:cNvGraphicFramePr>
          <p:nvPr/>
        </p:nvGraphicFramePr>
        <p:xfrm>
          <a:off x="575310" y="704057"/>
          <a:ext cx="1436370" cy="15717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3001940" imgH="3729009" progId="">
                  <p:embed/>
                </p:oleObj>
              </mc:Choice>
              <mc:Fallback>
                <p:oleObj r:id="rId2" imgW="3001940" imgH="3729009" progId="">
                  <p:embed/>
                  <p:pic>
                    <p:nvPicPr>
                      <p:cNvPr id="4" name="Objekt 3">
                        <a:extLst>
                          <a:ext uri="{FF2B5EF4-FFF2-40B4-BE49-F238E27FC236}">
                            <a16:creationId xmlns:a16="http://schemas.microsoft.com/office/drawing/2014/main" id="{48032BFA-80FF-47E0-9875-51638BED5F48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310" y="704057"/>
                        <a:ext cx="1436370" cy="157178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BE98DD1-900F-8B50-2787-9D598110E211}"/>
              </a:ext>
            </a:extLst>
          </p:cNvPr>
          <p:cNvSpPr txBox="1"/>
          <p:nvPr/>
        </p:nvSpPr>
        <p:spPr>
          <a:xfrm>
            <a:off x="2162174" y="2782667"/>
            <a:ext cx="5615352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 dirty="0">
                <a:cs typeface="Calibri" panose="020F0502020204030204"/>
              </a:rPr>
              <a:t>Peter Althaus</a:t>
            </a:r>
          </a:p>
          <a:p>
            <a:r>
              <a:rPr lang="en-US" sz="2800" b="1" dirty="0">
                <a:cs typeface="Calibri" panose="020F0502020204030204"/>
              </a:rPr>
              <a:t>Bahnhofstrasse 14</a:t>
            </a:r>
          </a:p>
          <a:p>
            <a:r>
              <a:rPr lang="en-US" sz="2800" b="1" dirty="0">
                <a:cs typeface="Calibri" panose="020F0502020204030204"/>
              </a:rPr>
              <a:t>3315 </a:t>
            </a:r>
            <a:r>
              <a:rPr lang="en-US" sz="2800" b="1" dirty="0" err="1">
                <a:cs typeface="Calibri" panose="020F0502020204030204"/>
              </a:rPr>
              <a:t>Bätterkinden</a:t>
            </a:r>
            <a:endParaRPr lang="en-US" sz="2800" b="1" dirty="0">
              <a:cs typeface="Calibri" panose="020F0502020204030204"/>
            </a:endParaRPr>
          </a:p>
          <a:p>
            <a:r>
              <a:rPr lang="en-US" sz="2800" b="1" dirty="0">
                <a:cs typeface="Calibri" panose="020F0502020204030204"/>
              </a:rPr>
              <a:t>079 480 25 26</a:t>
            </a:r>
          </a:p>
          <a:p>
            <a:r>
              <a:rPr lang="en-US" sz="2800" b="1" dirty="0">
                <a:cs typeface="Calibri" panose="020F0502020204030204"/>
              </a:rPr>
              <a:t>Pesche.Althaus@bluewin.ch</a:t>
            </a:r>
          </a:p>
        </p:txBody>
      </p:sp>
    </p:spTree>
    <p:extLst>
      <p:ext uri="{BB962C8B-B14F-4D97-AF65-F5344CB8AC3E}">
        <p14:creationId xmlns:p14="http://schemas.microsoft.com/office/powerpoint/2010/main" val="37303947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</Words>
  <Application>Microsoft Office PowerPoint</Application>
  <PresentationFormat>Breitbild</PresentationFormat>
  <Paragraphs>45</Paragraphs>
  <Slides>8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0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</vt:lpstr>
      <vt:lpstr>Infoveranstaltung Wärmeverbund Krone</vt:lpstr>
      <vt:lpstr>Infoveranstaltung Wärmeverbund Krone Ablauf</vt:lpstr>
      <vt:lpstr>Holzproduktion der Burgergemeinde Bätterkinden</vt:lpstr>
      <vt:lpstr>Holzproduktion der Burgergemeinde Bätterkinden</vt:lpstr>
      <vt:lpstr>Wärmebedarf Burgergemeinde Bätterkinden</vt:lpstr>
      <vt:lpstr>Möglicher Zeitplan</vt:lpstr>
      <vt:lpstr>Nächste Schritte</vt:lpstr>
      <vt:lpstr>Kontakt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Burgerversammlung 7.September 2020</dc:title>
  <dc:creator>Peter Althaus</dc:creator>
  <cp:lastModifiedBy>Peter Althaus</cp:lastModifiedBy>
  <cp:revision>155</cp:revision>
  <cp:lastPrinted>2022-06-22T05:17:58Z</cp:lastPrinted>
  <dcterms:created xsi:type="dcterms:W3CDTF">2020-09-06T16:59:31Z</dcterms:created>
  <dcterms:modified xsi:type="dcterms:W3CDTF">2023-03-27T20:47:59Z</dcterms:modified>
</cp:coreProperties>
</file>